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906000" cy="6858000" type="A4"/>
  <p:notesSz cx="6858000" cy="9144000"/>
  <p:defaultTextStyle>
    <a:defPPr>
      <a:defRPr lang="ru-RU"/>
    </a:defPPr>
    <a:lvl1pPr marL="0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08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617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924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233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541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7848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157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465" algn="l" defTabSz="107261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80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DE6C7-2CDB-43CE-8373-7782B6D81BD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50542-76B3-4FF4-96FD-65FC4EBCE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36308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72617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608924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145233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681541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17848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754157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290465" algn="l" defTabSz="107261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50542-76B3-4FF4-96FD-65FC4EBCEA9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6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06376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1"/>
            <a:ext cx="8420100" cy="1362074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363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6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5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7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4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200152"/>
            <a:ext cx="4375150" cy="339407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2"/>
            <a:ext cx="4375150" cy="339407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08" indent="0">
              <a:buNone/>
              <a:defRPr sz="2400" b="1"/>
            </a:lvl2pPr>
            <a:lvl3pPr marL="1072617" indent="0">
              <a:buNone/>
              <a:defRPr sz="2100" b="1"/>
            </a:lvl3pPr>
            <a:lvl4pPr marL="1608924" indent="0">
              <a:buNone/>
              <a:defRPr sz="1900" b="1"/>
            </a:lvl4pPr>
            <a:lvl5pPr marL="2145233" indent="0">
              <a:buNone/>
              <a:defRPr sz="1900" b="1"/>
            </a:lvl5pPr>
            <a:lvl6pPr marL="2681541" indent="0">
              <a:buNone/>
              <a:defRPr sz="1900" b="1"/>
            </a:lvl6pPr>
            <a:lvl7pPr marL="3217848" indent="0">
              <a:buNone/>
              <a:defRPr sz="1900" b="1"/>
            </a:lvl7pPr>
            <a:lvl8pPr marL="3754157" indent="0">
              <a:buNone/>
              <a:defRPr sz="1900" b="1"/>
            </a:lvl8pPr>
            <a:lvl9pPr marL="429046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08" indent="0">
              <a:buNone/>
              <a:defRPr sz="2400" b="1"/>
            </a:lvl2pPr>
            <a:lvl3pPr marL="1072617" indent="0">
              <a:buNone/>
              <a:defRPr sz="2100" b="1"/>
            </a:lvl3pPr>
            <a:lvl4pPr marL="1608924" indent="0">
              <a:buNone/>
              <a:defRPr sz="1900" b="1"/>
            </a:lvl4pPr>
            <a:lvl5pPr marL="2145233" indent="0">
              <a:buNone/>
              <a:defRPr sz="1900" b="1"/>
            </a:lvl5pPr>
            <a:lvl6pPr marL="2681541" indent="0">
              <a:buNone/>
              <a:defRPr sz="1900" b="1"/>
            </a:lvl6pPr>
            <a:lvl7pPr marL="3217848" indent="0">
              <a:buNone/>
              <a:defRPr sz="1900" b="1"/>
            </a:lvl7pPr>
            <a:lvl8pPr marL="3754157" indent="0">
              <a:buNone/>
              <a:defRPr sz="1900" b="1"/>
            </a:lvl8pPr>
            <a:lvl9pPr marL="429046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08" indent="0">
              <a:buNone/>
              <a:defRPr sz="1300"/>
            </a:lvl2pPr>
            <a:lvl3pPr marL="1072617" indent="0">
              <a:buNone/>
              <a:defRPr sz="1100"/>
            </a:lvl3pPr>
            <a:lvl4pPr marL="1608924" indent="0">
              <a:buNone/>
              <a:defRPr sz="1000"/>
            </a:lvl4pPr>
            <a:lvl5pPr marL="2145233" indent="0">
              <a:buNone/>
              <a:defRPr sz="1000"/>
            </a:lvl5pPr>
            <a:lvl6pPr marL="2681541" indent="0">
              <a:buNone/>
              <a:defRPr sz="1000"/>
            </a:lvl6pPr>
            <a:lvl7pPr marL="3217848" indent="0">
              <a:buNone/>
              <a:defRPr sz="1000"/>
            </a:lvl7pPr>
            <a:lvl8pPr marL="3754157" indent="0">
              <a:buNone/>
              <a:defRPr sz="1000"/>
            </a:lvl8pPr>
            <a:lvl9pPr marL="42904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4"/>
            <a:ext cx="59436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36308" indent="0">
              <a:buNone/>
              <a:defRPr sz="3400"/>
            </a:lvl2pPr>
            <a:lvl3pPr marL="1072617" indent="0">
              <a:buNone/>
              <a:defRPr sz="2800"/>
            </a:lvl3pPr>
            <a:lvl4pPr marL="1608924" indent="0">
              <a:buNone/>
              <a:defRPr sz="2400"/>
            </a:lvl4pPr>
            <a:lvl5pPr marL="2145233" indent="0">
              <a:buNone/>
              <a:defRPr sz="2400"/>
            </a:lvl5pPr>
            <a:lvl6pPr marL="2681541" indent="0">
              <a:buNone/>
              <a:defRPr sz="2400"/>
            </a:lvl6pPr>
            <a:lvl7pPr marL="3217848" indent="0">
              <a:buNone/>
              <a:defRPr sz="2400"/>
            </a:lvl7pPr>
            <a:lvl8pPr marL="3754157" indent="0">
              <a:buNone/>
              <a:defRPr sz="2400"/>
            </a:lvl8pPr>
            <a:lvl9pPr marL="429046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36308" indent="0">
              <a:buNone/>
              <a:defRPr sz="1300"/>
            </a:lvl2pPr>
            <a:lvl3pPr marL="1072617" indent="0">
              <a:buNone/>
              <a:defRPr sz="1100"/>
            </a:lvl3pPr>
            <a:lvl4pPr marL="1608924" indent="0">
              <a:buNone/>
              <a:defRPr sz="1000"/>
            </a:lvl4pPr>
            <a:lvl5pPr marL="2145233" indent="0">
              <a:buNone/>
              <a:defRPr sz="1000"/>
            </a:lvl5pPr>
            <a:lvl6pPr marL="2681541" indent="0">
              <a:buNone/>
              <a:defRPr sz="1000"/>
            </a:lvl6pPr>
            <a:lvl7pPr marL="3217848" indent="0">
              <a:buNone/>
              <a:defRPr sz="1000"/>
            </a:lvl7pPr>
            <a:lvl8pPr marL="3754157" indent="0">
              <a:buNone/>
              <a:defRPr sz="1000"/>
            </a:lvl8pPr>
            <a:lvl9pPr marL="42904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62" tIns="53631" rIns="107262" bIns="536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62" tIns="53631" rIns="107262" bIns="536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6"/>
          </a:xfrm>
          <a:prstGeom prst="rect">
            <a:avLst/>
          </a:prstGeom>
        </p:spPr>
        <p:txBody>
          <a:bodyPr vert="horz" lIns="107262" tIns="53631" rIns="107262" bIns="536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694C-6AE4-4030-A15C-65302FC9338A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6"/>
          </a:xfrm>
          <a:prstGeom prst="rect">
            <a:avLst/>
          </a:prstGeom>
        </p:spPr>
        <p:txBody>
          <a:bodyPr vert="horz" lIns="107262" tIns="53631" rIns="107262" bIns="536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6"/>
          </a:xfrm>
          <a:prstGeom prst="rect">
            <a:avLst/>
          </a:prstGeom>
        </p:spPr>
        <p:txBody>
          <a:bodyPr vert="horz" lIns="107262" tIns="53631" rIns="107262" bIns="536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A6D7-F32D-4328-8DB6-B9516DBD0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61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32" indent="-402232" algn="l" defTabSz="107261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01" indent="-335193" algn="l" defTabSz="107261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770" indent="-268155" algn="l" defTabSz="107261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079" indent="-268155" algn="l" defTabSz="107261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386" indent="-268155" algn="l" defTabSz="107261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695" indent="-268155" algn="l" defTabSz="1072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03" indent="-268155" algn="l" defTabSz="1072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10" indent="-268155" algn="l" defTabSz="1072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19" indent="-268155" algn="l" defTabSz="1072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08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17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24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33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41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48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57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65" algn="l" defTabSz="107261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66893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82" y="1357298"/>
            <a:ext cx="8715436" cy="550070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092" y="214290"/>
          <a:ext cx="9342786" cy="130213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9342786"/>
              </a:tblGrid>
              <a:tr h="752566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Презентация</a:t>
                      </a:r>
                    </a:p>
                    <a:p>
                      <a:pPr algn="ctr"/>
                      <a:r>
                        <a:rPr lang="ru-RU" sz="1800" b="1" i="0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 открытого интегрированного занятия</a:t>
                      </a:r>
                      <a:r>
                        <a:rPr lang="ru-RU" sz="1800" b="1" i="0" baseline="0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 по познавательной деятельности, ознакомлению с окружающим миром</a:t>
                      </a:r>
                      <a:r>
                        <a:rPr lang="ru-RU" sz="2000" b="1" i="0" baseline="0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000" b="1" i="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«Широкая  масленица» </a:t>
                      </a:r>
                    </a:p>
                    <a:p>
                      <a:pPr algn="ctr"/>
                      <a:r>
                        <a:rPr lang="ru-RU" sz="1800" b="1" i="0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в старшей группе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20" marR="84720" marT="41468" marB="4146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6008" y="6286520"/>
          <a:ext cx="3643338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Воспитатель Сухих Н.С.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МКДОУ «Заводской детский сад «Солнышко</a:t>
                      </a:r>
                      <a:r>
                        <a:rPr lang="ru-RU" sz="1100" dirty="0" smtClean="0">
                          <a:solidFill>
                            <a:srgbClr val="0000FF"/>
                          </a:solidFill>
                          <a:latin typeface="Georgia" pitchFamily="18" charset="0"/>
                        </a:rPr>
                        <a:t>»</a:t>
                      </a:r>
                      <a:endParaRPr lang="ru-RU" sz="1100" dirty="0">
                        <a:solidFill>
                          <a:srgbClr val="0000FF"/>
                        </a:solidFill>
                        <a:latin typeface="Georgia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_0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6346" y="2802841"/>
            <a:ext cx="6208745" cy="40551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12" name="Рисунок 11" descr="IMG_0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" y="902047"/>
            <a:ext cx="5480894" cy="357977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9323" y="214290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5876" y="1357298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8215370" cy="63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3.  Дети исполняют русскую народную песню «Мы давно блинов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не ели, мы </a:t>
                      </a:r>
                      <a:r>
                        <a:rPr lang="ru-RU" sz="1800" dirty="0" err="1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блиночков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захотели»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9323" y="214290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14" y="857232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6072230" cy="35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230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4.  Воспитанник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заносит блины для угощения.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IMG_0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5794"/>
            <a:ext cx="6058511" cy="404216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19" name="Рисунок 18" descr="IMG_01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5744" y="2981470"/>
            <a:ext cx="5810256" cy="38765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IMG_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241" y="2802840"/>
            <a:ext cx="6380850" cy="416756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9323" y="428604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7314" y="857232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72692" cy="63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692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5.  Дети отгадывают загадки, знакомятся с </a:t>
                      </a:r>
                      <a:r>
                        <a:rPr lang="ru-RU" sz="1800" dirty="0" err="1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закличками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и народными приметами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20" name="Рисунок 19" descr="IMG_01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14422"/>
            <a:ext cx="5613230" cy="366620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9323" y="428604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14" y="857232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72692" cy="35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692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6.  Воспитанники играют в старинную русскую игру «Селезень и утица»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IMG_0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" y="837254"/>
            <a:ext cx="5613230" cy="366620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8" name="Рисунок 7" descr="IMG_01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5467" y="3056953"/>
            <a:ext cx="5819681" cy="380104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0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3767" y="2976511"/>
            <a:ext cx="5822233" cy="388148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9323" y="428604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7314" y="857232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72692" cy="35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692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7.  Соревнования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на быстроту и ловкость. 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IMG_01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28670"/>
            <a:ext cx="5613229" cy="3666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9323" y="428604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14" y="857232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72692" cy="35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692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8. 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Все дети получили призы: машинки и куклы.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IMG_0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785794"/>
            <a:ext cx="5738818" cy="382587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7" name="Рисунок 6" descr="IMG_01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5466" y="3056953"/>
            <a:ext cx="5819681" cy="380104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9323" y="428604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14" y="857232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72692" cy="35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692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9.  Русская народная пляска «Барыня»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IMG_0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3" y="837254"/>
            <a:ext cx="5613229" cy="3666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13" name="Рисунок 12" descr="IMG_01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5466" y="3056953"/>
            <a:ext cx="5819681" cy="380104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9323" y="428604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14" y="857232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72692" cy="35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692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10.  Русская народная игра «Колпачок»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IMG_01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4614" y="3060847"/>
            <a:ext cx="5821385" cy="379325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14" name="Рисунок 13" descr="IMG_01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2" y="707666"/>
            <a:ext cx="5679399" cy="37094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9323" y="428604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752" y="1000108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72692" cy="63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2692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11.  Воспитатель предлагает детям пойти на прогулку и «сжечь» чучело зимы, изготовленное детьми на занятии по ручному труду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IMG_0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" y="1031635"/>
            <a:ext cx="5679399" cy="370942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8" name="Рисунок 7" descr="IMG_01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8704" y="3059067"/>
            <a:ext cx="5813204" cy="379681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12" name="Рисунок 11" descr="provodyi-zimyi_mediu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1100" y="5072074"/>
            <a:ext cx="2428892" cy="160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16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2670" y="428604"/>
            <a:ext cx="5143536" cy="619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80968" y="428604"/>
          <a:ext cx="8572560" cy="10210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57256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72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/>
                        <a:t>     </a:t>
                      </a:r>
                      <a:r>
                        <a:rPr lang="ru-RU" sz="2000" kern="1200" dirty="0" smtClean="0">
                          <a:latin typeface="Georgia" pitchFamily="18" charset="0"/>
                        </a:rPr>
                        <a:t>Обычай празднования «Масленицы» ведёт своё начало с древнейших времён - греческих и римских праздников, которые в Западной Европе превратились в карнавалы. </a:t>
                      </a: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12" name="Рисунок 11" descr="maslenica1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911" y="1714488"/>
            <a:ext cx="7429551" cy="495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09794" y="1643050"/>
          <a:ext cx="1853251" cy="45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251"/>
              </a:tblGrid>
              <a:tr h="453556">
                <a:tc>
                  <a:txBody>
                    <a:bodyPr/>
                    <a:lstStyle/>
                    <a:p>
                      <a:pPr marL="457200" indent="-457200" algn="ctr">
                        <a:buNone/>
                      </a:pPr>
                      <a:r>
                        <a:rPr lang="ru-RU" sz="22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ВЫВОДЫ:</a:t>
                      </a:r>
                      <a:endParaRPr lang="ru-RU" sz="22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3844" y="2500306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892" indent="-419892">
              <a:buFont typeface="+mj-lt"/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Цели и задачи, поставленные воспитателем, выполнены. </a:t>
            </a:r>
          </a:p>
          <a:p>
            <a:pPr marL="419892" indent="-419892">
              <a:buFont typeface="+mj-lt"/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Дети получили:</a:t>
            </a:r>
          </a:p>
          <a:p>
            <a:pPr marL="960057" lvl="1" indent="-419892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Новые знания;</a:t>
            </a:r>
          </a:p>
          <a:p>
            <a:pPr marL="960057" lvl="1" indent="-419892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Расширили свои представления о русской народной культуре, обычаях и традициях;</a:t>
            </a:r>
          </a:p>
          <a:p>
            <a:pPr marL="960057" lvl="1" indent="-419892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Радость и удовольствие от совместной деятельности;</a:t>
            </a:r>
          </a:p>
          <a:p>
            <a:pPr marL="960057" lvl="1" indent="-419892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CC"/>
                </a:solidFill>
                <a:latin typeface="Georgia" pitchFamily="18" charset="0"/>
              </a:rPr>
              <a:t>Желание участвовать в календарных праздниках.</a:t>
            </a:r>
            <a:endParaRPr lang="ru-RU" sz="2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5" name="Рисунок 4" descr="mini_1362433068_3456ry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roslavl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14290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2406" y="5500702"/>
          <a:ext cx="9120286" cy="857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20286"/>
              </a:tblGrid>
              <a:tr h="857256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Georgia" pitchFamily="18" charset="0"/>
                        </a:rPr>
                        <a:t>Видео - отчет праздника «Широкая масленица" </a:t>
                      </a:r>
                      <a:r>
                        <a:rPr kumimoji="0" lang="ru-RU" sz="1600" kern="1200" baseline="0" dirty="0" smtClean="0">
                          <a:latin typeface="Georgia" pitchFamily="18" charset="0"/>
                        </a:rPr>
                        <a:t>можно посмотреть на сайте группы «Светлячки» в разделе новости. </a:t>
                      </a:r>
                    </a:p>
                    <a:p>
                      <a:r>
                        <a:rPr kumimoji="0" lang="ru-RU" sz="1600" kern="1200" baseline="0" dirty="0" smtClean="0">
                          <a:latin typeface="Georgia" pitchFamily="18" charset="0"/>
                        </a:rPr>
                        <a:t>Адрес сайта: </a:t>
                      </a:r>
                      <a:r>
                        <a:rPr kumimoji="0" lang="en-US" sz="1600" kern="1200" baseline="0" dirty="0" smtClean="0">
                          <a:latin typeface="Georgia" pitchFamily="18" charset="0"/>
                        </a:rPr>
                        <a:t>http://detsad-solnyhko.ucoz.com/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09794" y="285728"/>
          <a:ext cx="5643602" cy="45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602"/>
              </a:tblGrid>
              <a:tr h="453556">
                <a:tc>
                  <a:txBody>
                    <a:bodyPr/>
                    <a:lstStyle/>
                    <a:p>
                      <a:pPr marL="457200" indent="-457200" algn="ctr">
                        <a:buNone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Методическое обеспечение:</a:t>
                      </a:r>
                      <a:endParaRPr lang="ru-RU" sz="20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9530" y="928670"/>
          <a:ext cx="9429816" cy="557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29816"/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РФ "Об образовании в Российской Федерации" № 273-ФЗ от 29.12.2012г.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Типовое положение о ДОУ от 27.10.2011г.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СанПин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2.4.1-10 от 22.07.2010 №91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 программа «Развитие дошкольного образования в Алтайском крае на 2011-2015 гг.»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О. В. </a:t>
                      </a:r>
                      <a:r>
                        <a:rPr lang="ru-RU" sz="1800" b="1" i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Дыбина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«Занятия по ознакомлению с окружающим миром, старшая группа». Москва, Мозаика-Синтез 2010 г.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О.</a:t>
                      </a:r>
                      <a:r>
                        <a:rPr lang="ru-RU" sz="1800" b="1" i="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А. </a:t>
                      </a:r>
                      <a:r>
                        <a:rPr lang="ru-RU" sz="1800" b="1" i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Соломенникова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«Занятия по формированию элементарных экологических представлений, старшая группа». Москва, Мозаика-Синтез 2010 г.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В. В. </a:t>
                      </a:r>
                      <a:r>
                        <a:rPr lang="ru-RU" sz="1800" b="1" i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Гербова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«Занятия</a:t>
                      </a:r>
                      <a:r>
                        <a:rPr lang="ru-RU" sz="1800" b="1" i="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по развитию речи, старшая группа». 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Москва, Мозаика-Синтез 2011г.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В. В. </a:t>
                      </a:r>
                      <a:r>
                        <a:rPr lang="ru-RU" sz="1800" b="1" i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Гербова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Н. П. Ильчук «Книга для чтения в детском саду и дома».</a:t>
                      </a:r>
                      <a:r>
                        <a:rPr lang="ru-RU" sz="1800" b="1" i="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Хрестоматия 5-6 лет, Москва Оникс-21 век, 2005г.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Т. С Комарова</a:t>
                      </a:r>
                      <a:r>
                        <a:rPr lang="ru-RU" sz="1800" b="1" i="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baseline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«Занятия </a:t>
                      </a:r>
                      <a:r>
                        <a:rPr lang="ru-RU" sz="1800" b="1" i="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по изобразительной деятельности, старшая группа». 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Москва, Мозаика-Синтез 2010 г.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М. Б.</a:t>
                      </a:r>
                      <a:r>
                        <a:rPr lang="ru-RU" sz="1800" b="1" i="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Зацепина</a:t>
                      </a:r>
                      <a:r>
                        <a:rPr lang="ru-RU" sz="1800" b="1" i="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Т. В, Антонова «Праздники и развлечения в детском саду». 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Москва, Мозаика-Синтез 2005г.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Э. Я . </a:t>
                      </a:r>
                      <a:r>
                        <a:rPr lang="ru-RU" sz="1800" b="1" i="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Степаненкова</a:t>
                      </a:r>
                      <a:r>
                        <a:rPr lang="ru-RU" sz="1800" b="1" i="0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«Музыкальное воспитание в детском саду». </a:t>
                      </a:r>
                      <a:r>
                        <a:rPr lang="ru-RU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Москва, Мозаика-Синтез 2011г.</a:t>
                      </a:r>
                      <a:endParaRPr lang="ru-RU" sz="1800" b="1" i="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16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36" y="2113868"/>
            <a:ext cx="3000396" cy="361459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01254" cy="1615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0125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72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  Кроме того, обычаи «Масленицы» идут от обрядов славян-язычников. Празднование её приурочивалось ко дню весеннего равноденствия. Ритуалы, которые проводились в то время, были направлены на изгнание зимы и встречу весны. Поэтому сегодня Масленица стала для людей праздником проводов зимы.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10000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66654" y="6215082"/>
          <a:ext cx="94298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98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72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Встреча «Масленицы» является символом прихода весны и тепла.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14" name="Рисунок 13" descr="provodyi-zimyi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92" y="2071678"/>
            <a:ext cx="5491644" cy="362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9501254" cy="143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0125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1072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rgbClr val="FFFF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Он любим и взрослыми, и детьми. На этот праздник, по старинному обычаю, заведено печь вкусные блины и баловать ими всех членов своей семьи и не один день в году, а целую неделю.    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6" name="Рисунок 5" descr="mini_1362433068_3456r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30" y="1928802"/>
            <a:ext cx="3429024" cy="45226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7" name="Рисунок 6" descr="yroslavl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868" y="2500306"/>
            <a:ext cx="5715040" cy="378621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95282" y="214290"/>
          <a:ext cx="8858312" cy="131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3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   Чтобы детям привить чувство привязанности и любви к природным и культурным ценностям родного края используют картинки с масленицей, способствующие визуальному запоминанию изображенных на них предметов.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8" name="Рисунок 7" descr="Holidays_Carnival_Scarecrow_at_Shrovetide_027255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672" y="2214504"/>
            <a:ext cx="6191328" cy="464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8394095_9f7de4142e0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93" y="1857364"/>
            <a:ext cx="564360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980390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06" y="1047750"/>
            <a:ext cx="9144064" cy="5738836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9530" y="214290"/>
          <a:ext cx="9596470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964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Для большей эффективности усвоения материала их используют в игровой форме</a:t>
                      </a:r>
                      <a:endParaRPr lang="ru-RU" sz="2400" b="1" kern="1200" dirty="0">
                        <a:solidFill>
                          <a:schemeClr val="lt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lin ang="5400000" scaled="0"/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2" y="0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166655" y="1485191"/>
            <a:ext cx="8501122" cy="669574"/>
          </a:xfrm>
          <a:prstGeom prst="rect">
            <a:avLst/>
          </a:prstGeom>
          <a:noFill/>
        </p:spPr>
        <p:txBody>
          <a:bodyPr wrap="square" lIns="83978" tIns="41989" rIns="83978" bIns="41989" rtlCol="0">
            <a:spAutoFit/>
          </a:bodyPr>
          <a:lstStyle/>
          <a:p>
            <a:r>
              <a:rPr lang="ru-RU" sz="2200" b="1" u="sng" dirty="0">
                <a:solidFill>
                  <a:srgbClr val="0000CC"/>
                </a:solidFill>
                <a:latin typeface="Georgia" pitchFamily="18" charset="0"/>
              </a:rPr>
              <a:t>Цель:</a:t>
            </a:r>
            <a:r>
              <a:rPr lang="ru-RU" sz="1800" dirty="0">
                <a:solidFill>
                  <a:srgbClr val="0000CC"/>
                </a:solidFill>
                <a:latin typeface="Georgia" pitchFamily="18" charset="0"/>
              </a:rPr>
              <a:t>  </a:t>
            </a: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Приобщить дошкольников к русским народным праздникам через различные виды деятельности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654" y="2143116"/>
            <a:ext cx="8001056" cy="3962783"/>
          </a:xfrm>
          <a:prstGeom prst="rect">
            <a:avLst/>
          </a:prstGeom>
          <a:noFill/>
        </p:spPr>
        <p:txBody>
          <a:bodyPr wrap="square" lIns="83978" tIns="41989" rIns="83978" bIns="41989" rtlCol="0">
            <a:spAutoFit/>
          </a:bodyPr>
          <a:lstStyle/>
          <a:p>
            <a:r>
              <a:rPr lang="ru-RU" sz="2200" b="1" u="sng" dirty="0">
                <a:solidFill>
                  <a:srgbClr val="0000CC"/>
                </a:solidFill>
                <a:latin typeface="Georgia" pitchFamily="18" charset="0"/>
              </a:rPr>
              <a:t>Задачи:</a:t>
            </a:r>
            <a:r>
              <a:rPr lang="ru-RU" sz="2200" u="sng" dirty="0">
                <a:solidFill>
                  <a:srgbClr val="0000CC"/>
                </a:solidFill>
                <a:latin typeface="Georgia" pitchFamily="18" charset="0"/>
              </a:rPr>
              <a:t>  </a:t>
            </a:r>
          </a:p>
          <a:p>
            <a:pPr marL="419892" indent="-419892">
              <a:buFont typeface="+mj-lt"/>
              <a:buAutoNum type="arabicPeriod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Образовательные:</a:t>
            </a:r>
          </a:p>
          <a:p>
            <a:pPr marL="960057" lvl="1" indent="-419892">
              <a:buFont typeface="Arial" pitchFamily="34" charset="0"/>
              <a:buChar char="•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прививать любовь к народному творчеству;</a:t>
            </a:r>
          </a:p>
          <a:p>
            <a:pPr marL="960057" lvl="1" indent="-419892">
              <a:buFont typeface="Arial" pitchFamily="34" charset="0"/>
              <a:buChar char="•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способствовать формированию у детей представлений о русской культуре;</a:t>
            </a:r>
          </a:p>
          <a:p>
            <a:pPr marL="419892" indent="-419892">
              <a:buFont typeface="+mj-lt"/>
              <a:buAutoNum type="arabicPeriod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Развивающие:</a:t>
            </a:r>
          </a:p>
          <a:p>
            <a:pPr marL="960057" lvl="1" indent="-419892">
              <a:buFont typeface="Arial" pitchFamily="34" charset="0"/>
              <a:buChar char="•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расширять знания детей об обычаях и традиционных календарных праздниках;</a:t>
            </a:r>
          </a:p>
          <a:p>
            <a:pPr marL="419892" indent="-419892">
              <a:buFont typeface="+mj-lt"/>
              <a:buAutoNum type="arabicPeriod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Воспитательные:</a:t>
            </a:r>
          </a:p>
          <a:p>
            <a:pPr marL="960057" lvl="1" indent="-419892">
              <a:buFont typeface="Arial" pitchFamily="34" charset="0"/>
              <a:buChar char="•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воспитывать любовь и уважение к народным традициям;</a:t>
            </a:r>
          </a:p>
          <a:p>
            <a:pPr marL="960057" lvl="1" indent="-419892">
              <a:buFont typeface="Arial" pitchFamily="34" charset="0"/>
              <a:buChar char="•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 прививать музыкально-эстетический вкус;</a:t>
            </a:r>
          </a:p>
          <a:p>
            <a:pPr marL="960057" lvl="1" indent="-419892">
              <a:buFont typeface="Arial" pitchFamily="34" charset="0"/>
              <a:buChar char="•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 культуру поведения на массовых мероприятиях;</a:t>
            </a:r>
          </a:p>
          <a:p>
            <a:pPr marL="960057" lvl="1" indent="-419892">
              <a:buFont typeface="Arial" pitchFamily="34" charset="0"/>
              <a:buChar char="•"/>
            </a:pPr>
            <a:r>
              <a:rPr lang="ru-RU" sz="1600" b="1" dirty="0">
                <a:solidFill>
                  <a:srgbClr val="0000CC"/>
                </a:solidFill>
                <a:latin typeface="Georgia" pitchFamily="18" charset="0"/>
              </a:rPr>
              <a:t> доставить детям радость, удовольствие от совместной деятельности.</a:t>
            </a:r>
          </a:p>
          <a:p>
            <a:pPr marL="419892" indent="-419892">
              <a:buFont typeface="+mj-lt"/>
              <a:buAutoNum type="arabicPeriod"/>
            </a:pPr>
            <a:endParaRPr lang="ru-RU" sz="2200" u="sng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7" name="Рисунок 6" descr="mishki-7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34" y="0"/>
            <a:ext cx="1447291" cy="1572315"/>
          </a:xfrm>
          <a:prstGeom prst="rect">
            <a:avLst/>
          </a:prstGeom>
        </p:spPr>
      </p:pic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9323" y="0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0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82" y="1723131"/>
            <a:ext cx="7858180" cy="513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2" y="0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ishki-7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034" y="0"/>
            <a:ext cx="1447291" cy="1572315"/>
          </a:xfrm>
          <a:prstGeom prst="rect">
            <a:avLst/>
          </a:prstGeom>
        </p:spPr>
      </p:pic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9323" y="0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37873" y="189317"/>
          <a:ext cx="4236003" cy="41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003"/>
              </a:tblGrid>
              <a:tr h="41467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CC"/>
                          </a:solidFill>
                          <a:latin typeface="Georgia" pitchFamily="18" charset="0"/>
                        </a:rPr>
                        <a:t>ХОД ЗАНЯТИЯ:</a:t>
                      </a:r>
                      <a:endParaRPr lang="ru-RU" sz="2200" dirty="0">
                        <a:solidFill>
                          <a:srgbClr val="0000CC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66720" y="928670"/>
          <a:ext cx="4964066" cy="35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066"/>
              </a:tblGrid>
              <a:tr h="35938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1.  Приглашение детей на праздник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ini_1362433068_3456r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9323" y="214290"/>
            <a:ext cx="1886677" cy="271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yroslavl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876" y="1357298"/>
            <a:ext cx="2809860" cy="165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6654" y="214290"/>
          <a:ext cx="8215370" cy="63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359386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2.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Беседа о календарном празднике «Масленица», его  истоках,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       традициях и особенностях.</a:t>
                      </a:r>
                      <a:endParaRPr lang="ru-RU" sz="1800" dirty="0">
                        <a:solidFill>
                          <a:srgbClr val="FF0000"/>
                        </a:solidFill>
                        <a:latin typeface="Georgia" pitchFamily="18" charset="0"/>
                      </a:endParaRPr>
                    </a:p>
                  </a:txBody>
                  <a:tcPr marL="84719" marR="84719" marT="41468" marB="41468">
                    <a:solidFill>
                      <a:srgbClr val="CFFEA4"/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IMG_0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5357005" cy="349885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pic>
        <p:nvPicPr>
          <p:cNvPr id="14" name="Рисунок 13" descr="IMG_01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8125" y="3235010"/>
            <a:ext cx="5547063" cy="36229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500</Words>
  <Application>Microsoft Office PowerPoint</Application>
  <PresentationFormat>Лист A4 (210x297 мм)</PresentationFormat>
  <Paragraphs>68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2014-04-05T05:28:01Z</dcterms:created>
  <dcterms:modified xsi:type="dcterms:W3CDTF">2014-04-05T10:46:08Z</dcterms:modified>
</cp:coreProperties>
</file>