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93" r:id="rId3"/>
    <p:sldId id="298" r:id="rId4"/>
    <p:sldId id="299" r:id="rId5"/>
    <p:sldId id="294" r:id="rId6"/>
    <p:sldId id="300" r:id="rId7"/>
    <p:sldId id="301" r:id="rId8"/>
    <p:sldId id="295" r:id="rId9"/>
    <p:sldId id="296" r:id="rId10"/>
    <p:sldId id="29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09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3" autoAdjust="0"/>
  </p:normalViewPr>
  <p:slideViewPr>
    <p:cSldViewPr>
      <p:cViewPr varScale="1">
        <p:scale>
          <a:sx n="66" d="100"/>
          <a:sy n="66" d="100"/>
        </p:scale>
        <p:origin x="-876" y="-114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pPr/>
              <a:t>02.11.2014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pPr/>
              <a:t>02.11.2014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pPr/>
              <a:t>02.11.2014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8" y="214290"/>
            <a:ext cx="2214578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496" y="642918"/>
            <a:ext cx="1164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Изучите общие положения стандарта.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Отметьте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кем и когда используются положения настоящего стандарта.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3686" y="1714488"/>
            <a:ext cx="10930014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ФГОС ДО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  <a:endParaRPr lang="ru-RU" sz="1600" b="1" dirty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236496" y="2714620"/>
            <a:ext cx="11715832" cy="428628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Стандарт- общественный договор, учитывающий социальный запрос семьи, общества и государства</a:t>
            </a:r>
            <a:endParaRPr lang="ru-RU" sz="19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kids1_caliv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5718" y="3143248"/>
            <a:ext cx="1714512" cy="2306323"/>
          </a:xfrm>
          <a:prstGeom prst="rect">
            <a:avLst/>
          </a:prstGeom>
        </p:spPr>
      </p:pic>
      <p:sp useBgFill="1">
        <p:nvSpPr>
          <p:cNvPr id="14" name="Блок-схема: альтернативный процесс 13"/>
          <p:cNvSpPr/>
          <p:nvPr/>
        </p:nvSpPr>
        <p:spPr>
          <a:xfrm>
            <a:off x="736562" y="3643314"/>
            <a:ext cx="3643338" cy="157163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 smtClean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Семья: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Личностная успешность;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Социальная успешность;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Профессиональная успешность</a:t>
            </a:r>
          </a:p>
          <a:p>
            <a:pPr algn="ctr"/>
            <a:endParaRPr lang="ru-RU" b="1" u="sng" dirty="0" smtClean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6" name="Блок-схема: альтернативный процесс 15"/>
          <p:cNvSpPr/>
          <p:nvPr/>
        </p:nvSpPr>
        <p:spPr>
          <a:xfrm>
            <a:off x="7737486" y="3643314"/>
            <a:ext cx="3643338" cy="157163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Общество: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Безопасность и здоровье;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Свобода и ответственность;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Социальная справедливость;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Благосостояние</a:t>
            </a:r>
          </a:p>
        </p:txBody>
      </p:sp>
      <p:sp useBgFill="1">
        <p:nvSpPr>
          <p:cNvPr id="17" name="Блок-схема: альтернативный процесс 16"/>
          <p:cNvSpPr/>
          <p:nvPr/>
        </p:nvSpPr>
        <p:spPr>
          <a:xfrm>
            <a:off x="3594082" y="5429264"/>
            <a:ext cx="5000660" cy="142873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Государство: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Национальное единство;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Безопасность;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Развитие человеческого потенциала;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Конкурентоспособность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8" y="214290"/>
            <a:ext cx="2214578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496" y="642918"/>
            <a:ext cx="1164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Изучите общие положения стандарта.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Отметьте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кем и когда используются положения настоящего стандарта.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307934" y="1785926"/>
            <a:ext cx="11572956" cy="1428760"/>
          </a:xfrm>
          <a:prstGeom prst="round2Same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Положения ФГОС используются (кем):</a:t>
            </a:r>
          </a:p>
          <a:p>
            <a:endParaRPr lang="ru-RU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Организациями, осуществляющими образовательную деятельность;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Индивидуальными предпринимателями, осуществляющими образовательную деятельность;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Родителями (законными представителями) при получении детьми дошкольного образования в форме семейного образования. 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307934" y="3357562"/>
            <a:ext cx="11572956" cy="3286148"/>
          </a:xfrm>
          <a:prstGeom prst="round2Same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Положения ФГОС используются (когда):</a:t>
            </a:r>
          </a:p>
          <a:p>
            <a:endParaRPr lang="ru-RU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возникновении образовательных отношений с участниками образовательного процесса;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сотрудничестве Организации с семьей;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формирование познавательных интересов и познавательных действий ребенка в различных видах деятельности;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учете этнокультурной ситуации развития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приобщение детей к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возрастной адекватности дошкольного образования (соответствие условий, требований, методов возрасту и особенностям развития);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поддержке инициативы детей в различных видах деятельности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8" y="214290"/>
            <a:ext cx="2214578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496" y="642918"/>
            <a:ext cx="1164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Изучите общие положения стандарта.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Отметьте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кем и когда используются положения настоящего стандарта.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307934" y="1785926"/>
            <a:ext cx="11572956" cy="4643470"/>
          </a:xfrm>
          <a:prstGeom prst="round2Same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Положения ФГОС используются (кем и когда):</a:t>
            </a:r>
          </a:p>
          <a:p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Учредителями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Педагогами и администрациями Организаций для решения задач:</a:t>
            </a:r>
          </a:p>
          <a:p>
            <a:pPr marL="800100" lvl="1" indent="-342900"/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marL="800100" lvl="1" indent="-342900"/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marL="800100" lvl="1" indent="-342900"/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Авторами образовательных программ дошкольного образования;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Исследователями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Родителями (законными представителями)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Широкой общественностью.</a:t>
            </a:r>
            <a:endParaRPr lang="ru-RU" b="1" dirty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8" y="0"/>
            <a:ext cx="2357421" cy="4531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34" y="357166"/>
            <a:ext cx="11215766" cy="1500198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Что, по Вашему мнению, означает: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 дошкольного детства;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Гуманистический характер взаимодействия;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Уважение ребенка;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Специфические формы для детей данной возрастной группы.</a:t>
            </a:r>
          </a:p>
          <a:p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     Охарактеризуйте, каким образом реализуются или могут реализоваться эти принципы в образовательной практике.</a:t>
            </a:r>
            <a:endParaRPr lang="ru-RU" sz="1600" b="1" dirty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372" y="2071678"/>
            <a:ext cx="11287204" cy="2357454"/>
          </a:xfrm>
          <a:prstGeom prst="roundRect">
            <a:avLst/>
          </a:prstGeom>
          <a:solidFill>
            <a:srgbClr val="FFFF00">
              <a:alpha val="34000"/>
            </a:srgbClr>
          </a:solidFill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дошкольного детства</a:t>
            </a:r>
          </a:p>
          <a:p>
            <a:endParaRPr lang="ru-RU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от рождения до школы является фундаментом для приобретения в дальнейшей жизни ребёнка любых специальных знаний и навыков, и усвоение различных видов  деятельности.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этого периода: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Обеспечение общего развития;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Формирование качеств и свойств психики детей, которые определяют общий характер поведения ребёнка;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Формирует отношение ко всему окружающему;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Формирования задатков на будущее, которое выражается в новых психологических новообразованиях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810" y="4500570"/>
            <a:ext cx="11287204" cy="221457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Гуманистический характер взаимодействия</a:t>
            </a:r>
          </a:p>
          <a:p>
            <a:endParaRPr lang="ru-RU" sz="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наполнение содержания воспитания и обучения гуманистическими смыслами: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Создание условий для активной творческой деятельности каждого ребёнка во всём её многообразии с учётом индивидуальных особенностей, интересов, потребностей; 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Обеспечение эмоционального комфорта в общении со взрослыми и сверстниками;</a:t>
            </a:r>
          </a:p>
          <a:p>
            <a:pPr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Взаимный интерес педагога и ребёнка к совместной деятельности.</a:t>
            </a:r>
            <a:endParaRPr lang="ru-RU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8" y="0"/>
            <a:ext cx="2357421" cy="4531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34" y="357166"/>
            <a:ext cx="11215766" cy="1500198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Что, по Вашему мнению, означает: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 дошкольного детства;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Гуманистический характер взаимодействия;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Уважение ребенка;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Специфические формы для детей данной возрастной группы.</a:t>
            </a:r>
          </a:p>
          <a:p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     Охарактеризуйте, каким образом реализуются или могут реализоваться эти принципы в образовательной практике.</a:t>
            </a:r>
            <a:endParaRPr lang="ru-RU" sz="1600" b="1" dirty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372" y="2071678"/>
            <a:ext cx="11287204" cy="1928826"/>
          </a:xfrm>
          <a:prstGeom prst="roundRect">
            <a:avLst/>
          </a:prstGeom>
          <a:solidFill>
            <a:srgbClr val="92D050">
              <a:alpha val="73000"/>
            </a:srgbClr>
          </a:solidFill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Georgia" pitchFamily="18" charset="0"/>
              </a:rPr>
              <a:t>Уважение ребёнка</a:t>
            </a:r>
          </a:p>
          <a:p>
            <a:endParaRPr lang="ru-RU" sz="800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    ДОО развивает положительное отношение ребёнка к себе, другим людям, окружающему миру, создаёт условия для формирования у ребёнка уверенности в своих возможностях, в том, что он хороший, что его любят, формирует чувство собственного достоинства, осознание своих прав и свобод, приобщает детей к ценностям сотрудничества с другими людьми, уважения к себе, сверстникам и взрослым.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    ДОО признаёт ребёнка полноценным участникам (субъектом) образовательных отношений.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496" y="4214818"/>
            <a:ext cx="11715832" cy="250033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Georgia" pitchFamily="18" charset="0"/>
              </a:rPr>
              <a:t>Специфические формы для детей данной возрастной группы</a:t>
            </a:r>
          </a:p>
          <a:p>
            <a:endParaRPr lang="ru-RU" sz="600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ДОО обеспечивается общее развитие ребёнка.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ДОО является фундаментом  для дальнейшей жизни ребёнка, подготовки его к школе, получения равных стартовых возможностей.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Взаимоотношения в ДОО основаны на гуманистических принципах воспитания и обучения, уважения личности ребёнка, признание его полноценным участником образовательных отношений.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ДОО реализует Программу воспитания и обучения в форме игры, творческой активности, познавательной и исследовательской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ДОО приобщает детей к </a:t>
            </a:r>
            <a:r>
              <a:rPr lang="ru-RU" sz="1400" b="1" dirty="0" err="1" smtClean="0">
                <a:solidFill>
                  <a:srgbClr val="FF0000"/>
                </a:solidFill>
                <a:latin typeface="Georgia" pitchFamily="18" charset="0"/>
              </a:rPr>
              <a:t>социокультурным</a:t>
            </a: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 нормам, традициям семьи, общества, государства, формирует познавательные интересы, творческие способности, обеспечивающие художественно-эстетическое развитие.</a:t>
            </a:r>
            <a:endParaRPr lang="ru-RU" sz="1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8" y="0"/>
            <a:ext cx="2357421" cy="4531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34" y="357166"/>
            <a:ext cx="11215766" cy="1500198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Что, по Вашему мнению, означает: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 дошкольного детства;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Гуманистический характер взаимодействия;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Уважение ребенка;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Специфические формы для детей данной возрастной группы.</a:t>
            </a:r>
          </a:p>
          <a:p>
            <a:r>
              <a:rPr lang="ru-RU" sz="1600" b="1" dirty="0" smtClean="0">
                <a:solidFill>
                  <a:srgbClr val="3B09C7"/>
                </a:solidFill>
                <a:latin typeface="Times New Roman" pitchFamily="18" charset="0"/>
                <a:cs typeface="Times New Roman" pitchFamily="18" charset="0"/>
              </a:rPr>
              <a:t>     Охарактеризуйте, каким образом реализуются или могут реализоваться эти принципы в образовательной практике.</a:t>
            </a:r>
            <a:endParaRPr lang="ru-RU" sz="1600" b="1" dirty="0">
              <a:solidFill>
                <a:srgbClr val="3B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496" y="2071678"/>
            <a:ext cx="11715832" cy="464347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Georgia" pitchFamily="18" charset="0"/>
              </a:rPr>
              <a:t>Реализация основных принципов в образовательной практике:</a:t>
            </a:r>
          </a:p>
          <a:p>
            <a:endParaRPr lang="ru-RU" sz="1000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Программа воспитания и обучения ДОО должна быть составлена таким образом, чтобы каждый ребенок полноценно проживал все этапы своего детства.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Содействие и сотрудничество детей и взрослых, признание ребенка полноценным участником образовательных отношений.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Поддержка инициативы детей в различных видах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Формирование познавательных интересов и познавательных действий ребенка в различных видах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Соответствие условий, требований, методов возрасту и особенностям развития дошкольников.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9395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41"/>
            <a:ext cx="1002350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Изучите принципы дошкольного образования.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Охарактеризуйте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несколькими предложениями, в чем выражается реализация каждого принципа в образовательном процессе с детьми той возрастной группы, где Вы работаете.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496" y="2071678"/>
            <a:ext cx="11715832" cy="464347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rgbClr val="FF0000"/>
                </a:solidFill>
                <a:latin typeface="Georgia" pitchFamily="18" charset="0"/>
              </a:rPr>
              <a:t>Реализация основных принципов в образовательном процессе в моей группе (Старшая):</a:t>
            </a:r>
          </a:p>
          <a:p>
            <a:endParaRPr lang="ru-RU" sz="1000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Дети проживают этот период детства, как самый значимый в данное время (</a:t>
            </a:r>
            <a:r>
              <a:rPr lang="ru-RU" sz="1400" b="1" dirty="0" err="1" smtClean="0">
                <a:solidFill>
                  <a:srgbClr val="FF0000"/>
                </a:solidFill>
                <a:latin typeface="Georgia" pitchFamily="18" charset="0"/>
              </a:rPr>
              <a:t>самоценность</a:t>
            </a: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 и уникальность детства).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Программа воспитания и обучения в группе построена с учётом индивидуальных особенностей ребёнка (одарённых детей, детей с ограниченными возможностями здоровья).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Воспитатель и ребёнок в моей группе являются равными партнёрами образовательных отношений.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Важная составляющая работы с детьми- это сотрудничество с семьёй, для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Во всех видах детской деятельности приоритетом является инициатива ребёнка, его стремления, его желания, умения и знания.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 ДОО дети приобщаются к </a:t>
            </a:r>
            <a:r>
              <a:rPr lang="ru-RU" sz="1400" b="1" dirty="0" err="1" smtClean="0">
                <a:solidFill>
                  <a:srgbClr val="FF0000"/>
                </a:solidFill>
                <a:latin typeface="Georgia" pitchFamily="18" charset="0"/>
              </a:rPr>
              <a:t>социокультурным</a:t>
            </a: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 нормам, знают традиции семьи, нашего общества и государства.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Вся педагогическая деятельность в группе построена на формирование познавательных интересов и действий ребёнка в разных видах деятельности и осуществляется в соответствии с возрастными особенностями развития.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В системе происходит ознакомление детей с традициями и культурой нашего народа. Постоянно отмечаем русские народные календарные праздники, проводим посиделки. Воспитанники знают и любят свои народные традиции.</a:t>
            </a:r>
            <a:endParaRPr lang="ru-RU" sz="1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2308198" cy="381757"/>
          </a:xfrm>
        </p:spPr>
        <p:txBody>
          <a:bodyPr anchor="ctr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6496" y="500042"/>
            <a:ext cx="9072626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основе целей и задач Стандарта определите и сформулируйте первостепенные задачи Вашей профессиональной деятельности.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496" y="2071678"/>
            <a:ext cx="11715832" cy="4643470"/>
          </a:xfrm>
          <a:prstGeom prst="roundRect">
            <a:avLst/>
          </a:prstGeom>
          <a:solidFill>
            <a:schemeClr val="bg2">
              <a:lumMod val="75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Первостепенными задачами считаю:</a:t>
            </a:r>
          </a:p>
          <a:p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Georgia" pitchFamily="18" charset="0"/>
              </a:rPr>
              <a:t>Повышение социального статуса дошкольного образования и имиджа нашей ДОО.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Georgia" pitchFamily="18" charset="0"/>
              </a:rPr>
              <a:t>Обеспечение равных возможностей дошкольного образования для каждого ребёнка в нашем селе.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Georgia" pitchFamily="18" charset="0"/>
              </a:rPr>
              <a:t>Охрана и укрепление физического и психического здоровья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Georgia" pitchFamily="18" charset="0"/>
              </a:rPr>
              <a:t>Формирование общей культуры личности ребёнка.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3B09C7"/>
                </a:solidFill>
                <a:latin typeface="Georgia" pitchFamily="18" charset="0"/>
              </a:rPr>
              <a:t>Оказание психолого-педагогической поддержки семье, сделать родителей (законных представителей) равными партнёрами в воспитании и обучении детей.</a:t>
            </a:r>
            <a:endParaRPr lang="ru-RU" b="1" dirty="0">
              <a:solidFill>
                <a:srgbClr val="3B09C7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2665388" cy="4286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495" y="428604"/>
            <a:ext cx="9572693" cy="10001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основе изучения требований Стандарта к структуре образовательной программы и ее объему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сформулируйте и запишите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возможные темы рабочих программ, которые могут разрабатывать участники образовательных отношений.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934" y="1928802"/>
            <a:ext cx="11715832" cy="4714908"/>
          </a:xfrm>
          <a:prstGeom prst="roundRect">
            <a:avLst/>
          </a:prstGeom>
          <a:solidFill>
            <a:schemeClr val="bg2">
              <a:lumMod val="75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Темы рабочих программ:</a:t>
            </a:r>
          </a:p>
          <a:p>
            <a:endParaRPr lang="ru-RU" sz="2000" b="1" dirty="0" smtClean="0">
              <a:solidFill>
                <a:srgbClr val="3B09C7"/>
              </a:solidFill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3B09C7"/>
                </a:solidFill>
                <a:latin typeface="Georgia" pitchFamily="18" charset="0"/>
              </a:rPr>
              <a:t>«Наш посёлок – лесной» - рабочая программа по экологии. </a:t>
            </a:r>
          </a:p>
          <a:p>
            <a:pPr lvl="1"/>
            <a:r>
              <a:rPr lang="ru-RU" b="1" i="1" dirty="0" smtClean="0">
                <a:solidFill>
                  <a:srgbClr val="3B09C7"/>
                </a:solidFill>
                <a:latin typeface="Georgia" pitchFamily="18" charset="0"/>
              </a:rPr>
              <a:t>Цель: формировать экологическую культуру в нашем населённом пункте, воспитывать ответственное и бережное отношение к природе, животному миру.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3B09C7"/>
                </a:solidFill>
                <a:latin typeface="Georgia" pitchFamily="18" charset="0"/>
              </a:rPr>
              <a:t>«Русские народные традиции в воспитании дошкольников».</a:t>
            </a:r>
          </a:p>
          <a:p>
            <a:pPr lvl="1"/>
            <a:r>
              <a:rPr lang="ru-RU" b="1" i="1" dirty="0" smtClean="0">
                <a:solidFill>
                  <a:srgbClr val="3B09C7"/>
                </a:solidFill>
                <a:latin typeface="Georgia" pitchFamily="18" charset="0"/>
              </a:rPr>
              <a:t>Цель: формирование у дошкольников представления о богатой народной культуре нашего края, знакомство с фольклором и этнографией</a:t>
            </a:r>
            <a:r>
              <a:rPr lang="ru-RU" sz="2000" b="1" i="1" dirty="0" smtClean="0">
                <a:solidFill>
                  <a:srgbClr val="3B09C7"/>
                </a:solidFill>
                <a:latin typeface="Georgia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3B09C7"/>
                </a:solidFill>
                <a:latin typeface="Georgia" pitchFamily="18" charset="0"/>
              </a:rPr>
              <a:t>«Здоровый дошкольник».</a:t>
            </a:r>
          </a:p>
          <a:p>
            <a:pPr lvl="1"/>
            <a:r>
              <a:rPr lang="ru-RU" b="1" i="1" dirty="0" smtClean="0">
                <a:solidFill>
                  <a:srgbClr val="3B09C7"/>
                </a:solidFill>
                <a:latin typeface="Georgia" pitchFamily="18" charset="0"/>
              </a:rPr>
              <a:t>Цель: сохранение и укрепление здоровья детей, формирование к нему ценностного отношения.</a:t>
            </a:r>
            <a:endParaRPr lang="ru-RU" b="1" i="1" dirty="0">
              <a:solidFill>
                <a:srgbClr val="3B09C7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1320</Words>
  <Application>Microsoft Office PowerPoint</Application>
  <PresentationFormat>Произвольный</PresentationFormat>
  <Paragraphs>137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TS102801065</vt:lpstr>
      <vt:lpstr>Задание 1</vt:lpstr>
      <vt:lpstr>Задание 1</vt:lpstr>
      <vt:lpstr>Задание 1</vt:lpstr>
      <vt:lpstr>Задание 2</vt:lpstr>
      <vt:lpstr>Задание 2</vt:lpstr>
      <vt:lpstr>Задание 2</vt:lpstr>
      <vt:lpstr>Задание З</vt:lpstr>
      <vt:lpstr>Задание 4</vt:lpstr>
      <vt:lpstr>Задание 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2014-03-12T16:53:17Z</dcterms:created>
  <dcterms:modified xsi:type="dcterms:W3CDTF">2014-11-02T02:23:27Z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